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27"/>
  </p:notesMasterIdLst>
  <p:handoutMasterIdLst>
    <p:handoutMasterId r:id="rId28"/>
  </p:handoutMasterIdLst>
  <p:sldIdLst>
    <p:sldId id="438" r:id="rId6"/>
    <p:sldId id="426" r:id="rId7"/>
    <p:sldId id="450" r:id="rId8"/>
    <p:sldId id="451" r:id="rId9"/>
    <p:sldId id="452" r:id="rId10"/>
    <p:sldId id="453" r:id="rId11"/>
    <p:sldId id="454" r:id="rId12"/>
    <p:sldId id="455" r:id="rId13"/>
    <p:sldId id="456" r:id="rId14"/>
    <p:sldId id="457" r:id="rId15"/>
    <p:sldId id="458" r:id="rId16"/>
    <p:sldId id="425" r:id="rId17"/>
    <p:sldId id="460" r:id="rId18"/>
    <p:sldId id="461" r:id="rId19"/>
    <p:sldId id="462" r:id="rId20"/>
    <p:sldId id="464" r:id="rId21"/>
    <p:sldId id="459" r:id="rId22"/>
    <p:sldId id="433" r:id="rId23"/>
    <p:sldId id="467" r:id="rId24"/>
    <p:sldId id="466" r:id="rId25"/>
    <p:sldId id="46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A58"/>
    <a:srgbClr val="2E546D"/>
    <a:srgbClr val="692B7D"/>
    <a:srgbClr val="472A50"/>
    <a:srgbClr val="6E407C"/>
    <a:srgbClr val="2F556E"/>
    <a:srgbClr val="A672B6"/>
    <a:srgbClr val="FFFFFF"/>
    <a:srgbClr val="7E498E"/>
    <a:srgbClr val="94CB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0" autoAdjust="0"/>
    <p:restoredTop sz="85588" autoAdjust="0"/>
  </p:normalViewPr>
  <p:slideViewPr>
    <p:cSldViewPr snapToGrid="0" snapToObjects="1">
      <p:cViewPr varScale="1">
        <p:scale>
          <a:sx n="136" d="100"/>
          <a:sy n="136" d="100"/>
        </p:scale>
        <p:origin x="1056" y="12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5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2/26/2023</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26/02/2023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7</a:t>
            </a:fld>
            <a:endParaRPr lang="en-AU"/>
          </a:p>
        </p:txBody>
      </p:sp>
    </p:spTree>
    <p:extLst>
      <p:ext uri="{BB962C8B-B14F-4D97-AF65-F5344CB8AC3E}">
        <p14:creationId xmlns:p14="http://schemas.microsoft.com/office/powerpoint/2010/main" val="815172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8</a:t>
            </a:fld>
            <a:endParaRPr lang="en-AU"/>
          </a:p>
        </p:txBody>
      </p:sp>
    </p:spTree>
    <p:extLst>
      <p:ext uri="{BB962C8B-B14F-4D97-AF65-F5344CB8AC3E}">
        <p14:creationId xmlns:p14="http://schemas.microsoft.com/office/powerpoint/2010/main" val="218633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9</a:t>
            </a:fld>
            <a:endParaRPr lang="en-AU"/>
          </a:p>
        </p:txBody>
      </p:sp>
    </p:spTree>
    <p:extLst>
      <p:ext uri="{BB962C8B-B14F-4D97-AF65-F5344CB8AC3E}">
        <p14:creationId xmlns:p14="http://schemas.microsoft.com/office/powerpoint/2010/main" val="1387766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10</a:t>
            </a:fld>
            <a:endParaRPr lang="en-AU"/>
          </a:p>
        </p:txBody>
      </p:sp>
    </p:spTree>
    <p:extLst>
      <p:ext uri="{BB962C8B-B14F-4D97-AF65-F5344CB8AC3E}">
        <p14:creationId xmlns:p14="http://schemas.microsoft.com/office/powerpoint/2010/main" val="3034283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https://www.youtube.com/shorts/hKpDK6PvwCA 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11</a:t>
            </a:fld>
            <a:endParaRPr lang="en-AU"/>
          </a:p>
        </p:txBody>
      </p:sp>
    </p:spTree>
    <p:extLst>
      <p:ext uri="{BB962C8B-B14F-4D97-AF65-F5344CB8AC3E}">
        <p14:creationId xmlns:p14="http://schemas.microsoft.com/office/powerpoint/2010/main" val="3398374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https://youtu.be/cDA3_5982h8?t=37 if video doesn’t work. Play until after both kids first attempt</a:t>
            </a:r>
          </a:p>
        </p:txBody>
      </p:sp>
      <p:sp>
        <p:nvSpPr>
          <p:cNvPr id="4" name="Slide Number Placeholder 3"/>
          <p:cNvSpPr>
            <a:spLocks noGrp="1"/>
          </p:cNvSpPr>
          <p:nvPr>
            <p:ph type="sldNum" sz="quarter" idx="5"/>
          </p:nvPr>
        </p:nvSpPr>
        <p:spPr/>
        <p:txBody>
          <a:bodyPr/>
          <a:lstStyle/>
          <a:p>
            <a:fld id="{B5B756B8-97A8-4FA1-B26A-2500BA5D4D05}" type="slidenum">
              <a:rPr lang="en-AU" smtClean="0"/>
              <a:t>13</a:t>
            </a:fld>
            <a:endParaRPr lang="en-AU"/>
          </a:p>
        </p:txBody>
      </p:sp>
    </p:spTree>
    <p:extLst>
      <p:ext uri="{BB962C8B-B14F-4D97-AF65-F5344CB8AC3E}">
        <p14:creationId xmlns:p14="http://schemas.microsoft.com/office/powerpoint/2010/main" val="438215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https://www.youtube.com/watch?v=cDA3_5982h8&amp;t=331s if video doesn’t work. Play until after both kids first attempt</a:t>
            </a:r>
          </a:p>
        </p:txBody>
      </p:sp>
      <p:sp>
        <p:nvSpPr>
          <p:cNvPr id="4" name="Slide Number Placeholder 3"/>
          <p:cNvSpPr>
            <a:spLocks noGrp="1"/>
          </p:cNvSpPr>
          <p:nvPr>
            <p:ph type="sldNum" sz="quarter" idx="5"/>
          </p:nvPr>
        </p:nvSpPr>
        <p:spPr/>
        <p:txBody>
          <a:bodyPr/>
          <a:lstStyle/>
          <a:p>
            <a:fld id="{B5B756B8-97A8-4FA1-B26A-2500BA5D4D05}" type="slidenum">
              <a:rPr lang="en-AU" smtClean="0"/>
              <a:t>15</a:t>
            </a:fld>
            <a:endParaRPr lang="en-AU"/>
          </a:p>
        </p:txBody>
      </p:sp>
    </p:spTree>
    <p:extLst>
      <p:ext uri="{BB962C8B-B14F-4D97-AF65-F5344CB8AC3E}">
        <p14:creationId xmlns:p14="http://schemas.microsoft.com/office/powerpoint/2010/main" val="2876697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16</a:t>
            </a:fld>
            <a:endParaRPr lang="en-AU"/>
          </a:p>
        </p:txBody>
      </p:sp>
    </p:spTree>
    <p:extLst>
      <p:ext uri="{BB962C8B-B14F-4D97-AF65-F5344CB8AC3E}">
        <p14:creationId xmlns:p14="http://schemas.microsoft.com/office/powerpoint/2010/main" val="265344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https://www.youtube.com/shorts/bJtDC3zbvRo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17</a:t>
            </a:fld>
            <a:endParaRPr lang="en-AU"/>
          </a:p>
        </p:txBody>
      </p:sp>
    </p:spTree>
    <p:extLst>
      <p:ext uri="{BB962C8B-B14F-4D97-AF65-F5344CB8AC3E}">
        <p14:creationId xmlns:p14="http://schemas.microsoft.com/office/powerpoint/2010/main" val="3600352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Quickly check that all students can still complete the previous steps learnt.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692B7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692B7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dirty="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dirty="0"/>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dirty="0">
                <a:solidFill>
                  <a:srgbClr val="2E546D"/>
                </a:solidFill>
                <a:latin typeface="Calibri" panose="020F0502020204030204" pitchFamily="34" charset="0"/>
                <a:cs typeface="Calibri" panose="020F0502020204030204" pitchFamily="34" charset="0"/>
              </a:rPr>
              <a:t>Think </a:t>
            </a:r>
          </a:p>
          <a:p>
            <a:r>
              <a:rPr lang="en-US" sz="3600" b="1" i="0" dirty="0">
                <a:solidFill>
                  <a:srgbClr val="2E546D"/>
                </a:solidFill>
                <a:latin typeface="Calibri" panose="020F0502020204030204" pitchFamily="34" charset="0"/>
                <a:cs typeface="Calibri" panose="020F0502020204030204" pitchFamily="34" charset="0"/>
              </a:rPr>
              <a:t>Pair</a:t>
            </a:r>
          </a:p>
          <a:p>
            <a:r>
              <a:rPr lang="en-US" sz="3600" b="1" i="0" dirty="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692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dirty="0">
                <a:latin typeface="Century Gothic" panose="020B0502020202020204" pitchFamily="34" charset="0"/>
              </a:rPr>
              <a:t>SRC Core</a:t>
            </a:r>
            <a:r>
              <a:rPr lang="en-US" sz="7200" b="1" i="0" baseline="0" dirty="0">
                <a:latin typeface="Century Gothic" panose="020B0502020202020204" pitchFamily="34" charset="0"/>
              </a:rPr>
              <a:t> Standards</a:t>
            </a:r>
            <a:endParaRPr lang="en-US" sz="7200" b="1" i="0" dirty="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692B7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3481949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692B7D"/>
          </a:solidFill>
          <a:ln>
            <a:noFill/>
          </a:ln>
        </p:spPr>
        <p:txBody>
          <a:bodyPr wrap="square" rtlCol="0" anchor="ctr">
            <a:normAutofit/>
          </a:bodyPr>
          <a:lstStyle/>
          <a:p>
            <a:pPr marL="0" indent="0">
              <a:tabLst>
                <a:tab pos="3597275" algn="l"/>
              </a:tabLst>
            </a:pPr>
            <a:r>
              <a:rPr lang="en-US" sz="6000" b="1" i="0" dirty="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692B7D"/>
          </a:solidFill>
        </p:spPr>
        <p:txBody>
          <a:bodyPr wrap="square" rtlCol="0" anchor="ctr">
            <a:noAutofit/>
          </a:bodyPr>
          <a:lstStyle/>
          <a:p>
            <a:pPr algn="l"/>
            <a:r>
              <a:rPr lang="en-US" sz="2000" b="1" i="0" dirty="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Go over the steps they already know from this unit, or from relevant prior knowledge.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Practicing the steps they already know together. This should be guided practice.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692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66676" y="221673"/>
            <a:ext cx="12258675"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4"/>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8"/>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xml"/><Relationship Id="rId1" Type="http://schemas.openxmlformats.org/officeDocument/2006/relationships/video" Target="https://www.youtube.com/embed/cDA3_5982h8?start=37&amp;feature=oembed" TargetMode="Externa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video" Target="https://www.youtube.com/embed/cDA3_5982h8?start=331&amp;feature=oembed" TargetMode="Externa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375232" cy="1008103"/>
          </a:xfrm>
        </p:spPr>
        <p:txBody>
          <a:bodyPr/>
          <a:lstStyle/>
          <a:p>
            <a:r>
              <a:rPr lang="en-AU" sz="3600" b="0" dirty="0"/>
              <a:t>Write down a set of instructions you would give to someone if you had to teach them to brush their teeth</a:t>
            </a:r>
          </a:p>
          <a:p>
            <a:endParaRPr lang="en-AU" sz="4000" b="0" dirty="0"/>
          </a:p>
        </p:txBody>
      </p:sp>
      <p:pic>
        <p:nvPicPr>
          <p:cNvPr id="4" name="Picture 2" descr="How to Make Brushing Teeth Fun - Tips and Strategies - The Super Dentists">
            <a:extLst>
              <a:ext uri="{FF2B5EF4-FFF2-40B4-BE49-F238E27FC236}">
                <a16:creationId xmlns:a16="http://schemas.microsoft.com/office/drawing/2014/main" id="{4FAD6598-7572-E0BB-6185-CFB238F75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2337110"/>
            <a:ext cx="5294997" cy="35349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uide to Brushing Your Teeth the Right Way">
            <a:extLst>
              <a:ext uri="{FF2B5EF4-FFF2-40B4-BE49-F238E27FC236}">
                <a16:creationId xmlns:a16="http://schemas.microsoft.com/office/drawing/2014/main" id="{35948233-20A0-E97C-66AA-935AB7643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693" y="1994095"/>
            <a:ext cx="5141913"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107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describe the steps of the scientific method</a:t>
            </a:r>
          </a:p>
        </p:txBody>
      </p:sp>
      <p:sp>
        <p:nvSpPr>
          <p:cNvPr id="3" name="Text Placeholder 2">
            <a:extLst>
              <a:ext uri="{FF2B5EF4-FFF2-40B4-BE49-F238E27FC236}">
                <a16:creationId xmlns:a16="http://schemas.microsoft.com/office/drawing/2014/main" id="{075E309D-394B-757D-C347-082B491E2E75}"/>
              </a:ext>
            </a:extLst>
          </p:cNvPr>
          <p:cNvSpPr>
            <a:spLocks noGrp="1"/>
          </p:cNvSpPr>
          <p:nvPr>
            <p:ph type="body" sz="quarter" idx="15"/>
          </p:nvPr>
        </p:nvSpPr>
        <p:spPr/>
        <p:txBody>
          <a:bodyPr/>
          <a:lstStyle/>
          <a:p>
            <a:r>
              <a:rPr lang="en-AU" dirty="0"/>
              <a:t>Which is not something you would include in an experimental write-up?</a:t>
            </a:r>
          </a:p>
          <a:p>
            <a:endParaRPr lang="en-AU" dirty="0"/>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Aim</a:t>
            </a:r>
          </a:p>
          <a:p>
            <a:pPr marL="742950" lvl="1" indent="-285750">
              <a:lnSpc>
                <a:spcPct val="107000"/>
              </a:lnSpc>
              <a:spcAft>
                <a:spcPts val="800"/>
              </a:spcAft>
              <a:buFont typeface="+mj-lt"/>
              <a:buAutoNum type="alphaLcPeriod"/>
            </a:pPr>
            <a:r>
              <a:rPr lang="en-AU" sz="2800" dirty="0">
                <a:latin typeface="+mj-lt"/>
                <a:ea typeface="Times New Roman" panose="02020603050405020304" pitchFamily="18" charset="0"/>
              </a:rPr>
              <a:t>Hypothesis</a:t>
            </a:r>
          </a:p>
          <a:p>
            <a:pPr marL="742950" lvl="1" indent="-285750">
              <a:lnSpc>
                <a:spcPct val="107000"/>
              </a:lnSpc>
              <a:spcAft>
                <a:spcPts val="800"/>
              </a:spcAft>
              <a:buFont typeface="+mj-lt"/>
              <a:buAutoNum type="alphaLcPeriod"/>
            </a:pPr>
            <a:r>
              <a:rPr lang="en-AU" sz="2800" dirty="0">
                <a:effectLst/>
                <a:highlight>
                  <a:srgbClr val="00FF00"/>
                </a:highlight>
                <a:latin typeface="+mj-lt"/>
                <a:ea typeface="Times New Roman" panose="02020603050405020304" pitchFamily="18" charset="0"/>
              </a:rPr>
              <a:t>Complication</a:t>
            </a:r>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Discussion</a:t>
            </a:r>
          </a:p>
        </p:txBody>
      </p:sp>
    </p:spTree>
    <p:extLst>
      <p:ext uri="{BB962C8B-B14F-4D97-AF65-F5344CB8AC3E}">
        <p14:creationId xmlns:p14="http://schemas.microsoft.com/office/powerpoint/2010/main" val="3888635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dirty="0"/>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pic>
        <p:nvPicPr>
          <p:cNvPr id="9" name="2 Truths &amp; Trash - S2E1 - Round 1 #science #experiments">
            <a:hlinkClick r:id="" action="ppaction://media"/>
            <a:extLst>
              <a:ext uri="{FF2B5EF4-FFF2-40B4-BE49-F238E27FC236}">
                <a16:creationId xmlns:a16="http://schemas.microsoft.com/office/drawing/2014/main" id="{A8E8D18C-4A0C-5EA6-043A-866BA06169F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7" y="1977542"/>
            <a:ext cx="2447646" cy="4351372"/>
          </a:xfrm>
          <a:prstGeom prst="rect">
            <a:avLst/>
          </a:prstGeom>
        </p:spPr>
      </p:pic>
    </p:spTree>
    <p:extLst>
      <p:ext uri="{BB962C8B-B14F-4D97-AF65-F5344CB8AC3E}">
        <p14:creationId xmlns:p14="http://schemas.microsoft.com/office/powerpoint/2010/main" val="5667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5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US" dirty="0"/>
              <a:t>I can create a method for a real-world experiment</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p:txBody>
          <a:bodyPr/>
          <a:lstStyle/>
          <a:p>
            <a:r>
              <a:rPr lang="en-AU" dirty="0"/>
              <a:t>Earlier, you all wrote methods detailing how to brush your teeth.</a:t>
            </a:r>
          </a:p>
          <a:p>
            <a:endParaRPr lang="en-AU" dirty="0"/>
          </a:p>
          <a:p>
            <a:r>
              <a:rPr lang="en-AU" dirty="0"/>
              <a:t>Now, you’re going to teach me how to brush my teeth.</a:t>
            </a:r>
          </a:p>
        </p:txBody>
      </p:sp>
    </p:spTree>
    <p:extLst>
      <p:ext uri="{BB962C8B-B14F-4D97-AF65-F5344CB8AC3E}">
        <p14:creationId xmlns:p14="http://schemas.microsoft.com/office/powerpoint/2010/main" val="4095152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2D70C5-581F-2EBA-C51B-AF6A396A7DC4}"/>
              </a:ext>
            </a:extLst>
          </p:cNvPr>
          <p:cNvSpPr>
            <a:spLocks noGrp="1"/>
          </p:cNvSpPr>
          <p:nvPr>
            <p:ph type="body" sz="quarter" idx="14"/>
          </p:nvPr>
        </p:nvSpPr>
        <p:spPr/>
        <p:txBody>
          <a:bodyPr/>
          <a:lstStyle/>
          <a:p>
            <a:r>
              <a:rPr lang="en-US" dirty="0"/>
              <a:t>I can create a method for a real-world experiment</a:t>
            </a:r>
          </a:p>
        </p:txBody>
      </p:sp>
      <p:sp>
        <p:nvSpPr>
          <p:cNvPr id="3" name="Text Placeholder 2">
            <a:extLst>
              <a:ext uri="{FF2B5EF4-FFF2-40B4-BE49-F238E27FC236}">
                <a16:creationId xmlns:a16="http://schemas.microsoft.com/office/drawing/2014/main" id="{6001F181-8FBD-913B-FC09-59052C8BC52C}"/>
              </a:ext>
            </a:extLst>
          </p:cNvPr>
          <p:cNvSpPr>
            <a:spLocks noGrp="1"/>
          </p:cNvSpPr>
          <p:nvPr>
            <p:ph type="body" sz="quarter" idx="15"/>
          </p:nvPr>
        </p:nvSpPr>
        <p:spPr/>
        <p:txBody>
          <a:bodyPr/>
          <a:lstStyle/>
          <a:p>
            <a:endParaRPr lang="en-AU" dirty="0"/>
          </a:p>
        </p:txBody>
      </p:sp>
      <p:pic>
        <p:nvPicPr>
          <p:cNvPr id="4" name="Online Media 3" title="Exact Instructions Challenge - THIS is why my kids hate me. | Josh Darnit">
            <a:hlinkClick r:id="" action="ppaction://media"/>
            <a:extLst>
              <a:ext uri="{FF2B5EF4-FFF2-40B4-BE49-F238E27FC236}">
                <a16:creationId xmlns:a16="http://schemas.microsoft.com/office/drawing/2014/main" id="{1A46FE5E-4078-42CA-AB4B-7BC9A7E0C36B}"/>
              </a:ext>
            </a:extLst>
          </p:cNvPr>
          <p:cNvPicPr>
            <a:picLocks noRot="1" noChangeAspect="1"/>
          </p:cNvPicPr>
          <p:nvPr>
            <a:videoFile r:link="rId1"/>
          </p:nvPr>
        </p:nvPicPr>
        <p:blipFill>
          <a:blip r:embed="rId4"/>
          <a:stretch>
            <a:fillRect/>
          </a:stretch>
        </p:blipFill>
        <p:spPr>
          <a:xfrm>
            <a:off x="295275" y="965946"/>
            <a:ext cx="9695901" cy="5478184"/>
          </a:xfrm>
          <a:prstGeom prst="rect">
            <a:avLst/>
          </a:prstGeom>
        </p:spPr>
      </p:pic>
    </p:spTree>
    <p:extLst>
      <p:ext uri="{BB962C8B-B14F-4D97-AF65-F5344CB8AC3E}">
        <p14:creationId xmlns:p14="http://schemas.microsoft.com/office/powerpoint/2010/main" val="382969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035E8A-FAEB-2624-81E3-7E197B0F876A}"/>
              </a:ext>
            </a:extLst>
          </p:cNvPr>
          <p:cNvSpPr>
            <a:spLocks noGrp="1"/>
          </p:cNvSpPr>
          <p:nvPr>
            <p:ph type="body" sz="quarter" idx="14"/>
          </p:nvPr>
        </p:nvSpPr>
        <p:spPr/>
        <p:txBody>
          <a:bodyPr/>
          <a:lstStyle/>
          <a:p>
            <a:r>
              <a:rPr lang="en-US" dirty="0"/>
              <a:t>I can create a method for a real-world experiment</a:t>
            </a:r>
          </a:p>
        </p:txBody>
      </p:sp>
      <p:sp>
        <p:nvSpPr>
          <p:cNvPr id="3" name="Text Placeholder 2">
            <a:extLst>
              <a:ext uri="{FF2B5EF4-FFF2-40B4-BE49-F238E27FC236}">
                <a16:creationId xmlns:a16="http://schemas.microsoft.com/office/drawing/2014/main" id="{53993BAE-FB62-7C8A-B665-43BAD4F47722}"/>
              </a:ext>
            </a:extLst>
          </p:cNvPr>
          <p:cNvSpPr>
            <a:spLocks noGrp="1"/>
          </p:cNvSpPr>
          <p:nvPr>
            <p:ph type="body" sz="quarter" idx="15"/>
          </p:nvPr>
        </p:nvSpPr>
        <p:spPr>
          <a:xfrm>
            <a:off x="397668" y="965946"/>
            <a:ext cx="9077325" cy="3795968"/>
          </a:xfrm>
        </p:spPr>
        <p:txBody>
          <a:bodyPr/>
          <a:lstStyle/>
          <a:p>
            <a:r>
              <a:rPr lang="en-AU" dirty="0"/>
              <a:t>Whenever writing a method, we need to be clear and concise. Otherwise, people might end up doing things you would not expect!</a:t>
            </a:r>
          </a:p>
          <a:p>
            <a:endParaRPr lang="en-AU" dirty="0"/>
          </a:p>
          <a:p>
            <a:r>
              <a:rPr lang="en-AU" dirty="0"/>
              <a:t>Looking at your own instructions, see if you can figure out how you would improve the method you wrote.</a:t>
            </a:r>
          </a:p>
        </p:txBody>
      </p:sp>
    </p:spTree>
    <p:extLst>
      <p:ext uri="{BB962C8B-B14F-4D97-AF65-F5344CB8AC3E}">
        <p14:creationId xmlns:p14="http://schemas.microsoft.com/office/powerpoint/2010/main" val="2946805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2D70C5-581F-2EBA-C51B-AF6A396A7DC4}"/>
              </a:ext>
            </a:extLst>
          </p:cNvPr>
          <p:cNvSpPr>
            <a:spLocks noGrp="1"/>
          </p:cNvSpPr>
          <p:nvPr>
            <p:ph type="body" sz="quarter" idx="14"/>
          </p:nvPr>
        </p:nvSpPr>
        <p:spPr/>
        <p:txBody>
          <a:bodyPr/>
          <a:lstStyle/>
          <a:p>
            <a:r>
              <a:rPr lang="en-US" dirty="0"/>
              <a:t>I can create a method for a real-world experiment</a:t>
            </a:r>
          </a:p>
        </p:txBody>
      </p:sp>
      <p:sp>
        <p:nvSpPr>
          <p:cNvPr id="3" name="Text Placeholder 2">
            <a:extLst>
              <a:ext uri="{FF2B5EF4-FFF2-40B4-BE49-F238E27FC236}">
                <a16:creationId xmlns:a16="http://schemas.microsoft.com/office/drawing/2014/main" id="{6001F181-8FBD-913B-FC09-59052C8BC52C}"/>
              </a:ext>
            </a:extLst>
          </p:cNvPr>
          <p:cNvSpPr>
            <a:spLocks noGrp="1"/>
          </p:cNvSpPr>
          <p:nvPr>
            <p:ph type="body" sz="quarter" idx="15"/>
          </p:nvPr>
        </p:nvSpPr>
        <p:spPr/>
        <p:txBody>
          <a:bodyPr/>
          <a:lstStyle/>
          <a:p>
            <a:endParaRPr lang="en-AU" dirty="0"/>
          </a:p>
        </p:txBody>
      </p:sp>
      <p:pic>
        <p:nvPicPr>
          <p:cNvPr id="5" name="Online Media 4" title="Exact Instructions Challenge - THIS is why my kids hate me. | Josh Darnit">
            <a:hlinkClick r:id="" action="ppaction://media"/>
            <a:extLst>
              <a:ext uri="{FF2B5EF4-FFF2-40B4-BE49-F238E27FC236}">
                <a16:creationId xmlns:a16="http://schemas.microsoft.com/office/drawing/2014/main" id="{CA9803E3-C950-55A6-3DCF-848CD8D9C179}"/>
              </a:ext>
            </a:extLst>
          </p:cNvPr>
          <p:cNvPicPr>
            <a:picLocks noRot="1" noChangeAspect="1"/>
          </p:cNvPicPr>
          <p:nvPr>
            <a:videoFile r:link="rId1"/>
          </p:nvPr>
        </p:nvPicPr>
        <p:blipFill>
          <a:blip r:embed="rId4"/>
          <a:stretch>
            <a:fillRect/>
          </a:stretch>
        </p:blipFill>
        <p:spPr>
          <a:xfrm>
            <a:off x="295275" y="965946"/>
            <a:ext cx="9695901" cy="5478184"/>
          </a:xfrm>
          <a:prstGeom prst="rect">
            <a:avLst/>
          </a:prstGeom>
        </p:spPr>
      </p:pic>
    </p:spTree>
    <p:extLst>
      <p:ext uri="{BB962C8B-B14F-4D97-AF65-F5344CB8AC3E}">
        <p14:creationId xmlns:p14="http://schemas.microsoft.com/office/powerpoint/2010/main" val="45994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2D70C5-581F-2EBA-C51B-AF6A396A7DC4}"/>
              </a:ext>
            </a:extLst>
          </p:cNvPr>
          <p:cNvSpPr>
            <a:spLocks noGrp="1"/>
          </p:cNvSpPr>
          <p:nvPr>
            <p:ph type="body" sz="quarter" idx="14"/>
          </p:nvPr>
        </p:nvSpPr>
        <p:spPr/>
        <p:txBody>
          <a:bodyPr/>
          <a:lstStyle/>
          <a:p>
            <a:r>
              <a:rPr lang="en-US" dirty="0"/>
              <a:t>I can create a method for a real-world experiment</a:t>
            </a:r>
          </a:p>
        </p:txBody>
      </p:sp>
      <p:sp>
        <p:nvSpPr>
          <p:cNvPr id="3" name="Text Placeholder 2">
            <a:extLst>
              <a:ext uri="{FF2B5EF4-FFF2-40B4-BE49-F238E27FC236}">
                <a16:creationId xmlns:a16="http://schemas.microsoft.com/office/drawing/2014/main" id="{6001F181-8FBD-913B-FC09-59052C8BC52C}"/>
              </a:ext>
            </a:extLst>
          </p:cNvPr>
          <p:cNvSpPr>
            <a:spLocks noGrp="1"/>
          </p:cNvSpPr>
          <p:nvPr>
            <p:ph type="body" sz="quarter" idx="15"/>
          </p:nvPr>
        </p:nvSpPr>
        <p:spPr>
          <a:xfrm>
            <a:off x="397668" y="965946"/>
            <a:ext cx="9077325" cy="2973008"/>
          </a:xfrm>
        </p:spPr>
        <p:txBody>
          <a:bodyPr/>
          <a:lstStyle/>
          <a:p>
            <a:r>
              <a:rPr lang="en-AU" dirty="0"/>
              <a:t>Tips to writing a good method:</a:t>
            </a:r>
          </a:p>
          <a:p>
            <a:endParaRPr lang="en-AU" dirty="0"/>
          </a:p>
          <a:p>
            <a:pPr marL="514350" indent="-514350">
              <a:buFont typeface="+mj-lt"/>
              <a:buAutoNum type="arabicPeriod"/>
            </a:pPr>
            <a:r>
              <a:rPr lang="en-AU" dirty="0"/>
              <a:t>Keep it clear and concise</a:t>
            </a:r>
          </a:p>
          <a:p>
            <a:pPr marL="514350" indent="-514350">
              <a:buFont typeface="+mj-lt"/>
              <a:buAutoNum type="arabicPeriod"/>
            </a:pPr>
            <a:r>
              <a:rPr lang="en-AU" dirty="0"/>
              <a:t>Everything should be written in past tense</a:t>
            </a:r>
          </a:p>
          <a:p>
            <a:pPr marL="514350" indent="-514350">
              <a:buFont typeface="+mj-lt"/>
              <a:buAutoNum type="arabicPeriod"/>
            </a:pPr>
            <a:r>
              <a:rPr lang="en-AU" dirty="0"/>
              <a:t>Make it step-by-step, in order of how you did it!</a:t>
            </a:r>
          </a:p>
          <a:p>
            <a:pPr marL="514350" indent="-514350">
              <a:buFont typeface="+mj-lt"/>
              <a:buAutoNum type="arabicPeriod"/>
            </a:pPr>
            <a:endParaRPr lang="en-AU" dirty="0"/>
          </a:p>
          <a:p>
            <a:r>
              <a:rPr lang="en-AU" dirty="0"/>
              <a:t>The video was about writing a set of instructions something </a:t>
            </a:r>
            <a:r>
              <a:rPr lang="en-AU" u="sng" dirty="0"/>
              <a:t>will</a:t>
            </a:r>
            <a:r>
              <a:rPr lang="en-AU" dirty="0"/>
              <a:t> follow. A method is a set of instructions that someone </a:t>
            </a:r>
            <a:r>
              <a:rPr lang="en-AU" u="sng" dirty="0"/>
              <a:t>has</a:t>
            </a:r>
            <a:r>
              <a:rPr lang="en-AU" dirty="0"/>
              <a:t> followed.</a:t>
            </a:r>
          </a:p>
        </p:txBody>
      </p:sp>
    </p:spTree>
    <p:extLst>
      <p:ext uri="{BB962C8B-B14F-4D97-AF65-F5344CB8AC3E}">
        <p14:creationId xmlns:p14="http://schemas.microsoft.com/office/powerpoint/2010/main" val="3522066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dirty="0"/>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pic>
        <p:nvPicPr>
          <p:cNvPr id="8" name="2 Truths &amp; Trash - S2E1 - Round 2 # shorts">
            <a:hlinkClick r:id="" action="ppaction://media"/>
            <a:extLst>
              <a:ext uri="{FF2B5EF4-FFF2-40B4-BE49-F238E27FC236}">
                <a16:creationId xmlns:a16="http://schemas.microsoft.com/office/drawing/2014/main" id="{D8437C82-0649-DFBE-9C42-54779F639D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8996" y="1977542"/>
            <a:ext cx="2454007" cy="4362679"/>
          </a:xfrm>
          <a:prstGeom prst="rect">
            <a:avLst/>
          </a:prstGeom>
        </p:spPr>
      </p:pic>
    </p:spTree>
    <p:extLst>
      <p:ext uri="{BB962C8B-B14F-4D97-AF65-F5344CB8AC3E}">
        <p14:creationId xmlns:p14="http://schemas.microsoft.com/office/powerpoint/2010/main" val="42182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Fertiliser effect on plants</a:t>
            </a:r>
          </a:p>
        </p:txBody>
      </p:sp>
      <p:grpSp>
        <p:nvGrpSpPr>
          <p:cNvPr id="6" name="Group 5">
            <a:extLst>
              <a:ext uri="{FF2B5EF4-FFF2-40B4-BE49-F238E27FC236}">
                <a16:creationId xmlns:a16="http://schemas.microsoft.com/office/drawing/2014/main" id="{5556388D-53EA-4D70-AA9F-95097D03596D}"/>
              </a:ext>
            </a:extLst>
          </p:cNvPr>
          <p:cNvGrpSpPr/>
          <p:nvPr/>
        </p:nvGrpSpPr>
        <p:grpSpPr>
          <a:xfrm>
            <a:off x="295275" y="1169601"/>
            <a:ext cx="11209833" cy="4518798"/>
            <a:chOff x="397668" y="4118847"/>
            <a:chExt cx="11209833" cy="4326625"/>
          </a:xfrm>
        </p:grpSpPr>
        <p:sp>
          <p:nvSpPr>
            <p:cNvPr id="7" name="Rectangle 6">
              <a:extLst>
                <a:ext uri="{FF2B5EF4-FFF2-40B4-BE49-F238E27FC236}">
                  <a16:creationId xmlns:a16="http://schemas.microsoft.com/office/drawing/2014/main" id="{6FA5C081-8EE9-4D93-808A-380F351B1187}"/>
                </a:ext>
              </a:extLst>
            </p:cNvPr>
            <p:cNvSpPr/>
            <p:nvPr/>
          </p:nvSpPr>
          <p:spPr>
            <a:xfrm>
              <a:off x="397668" y="4118847"/>
              <a:ext cx="11209833" cy="432662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0C7D08CE-7ACA-4439-A407-31E35565733C}"/>
                </a:ext>
              </a:extLst>
            </p:cNvPr>
            <p:cNvSpPr/>
            <p:nvPr/>
          </p:nvSpPr>
          <p:spPr>
            <a:xfrm>
              <a:off x="397668" y="4118847"/>
              <a:ext cx="2765080" cy="333667"/>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Task</a:t>
              </a:r>
              <a:endParaRPr lang="en-AU" sz="2800" b="1" dirty="0">
                <a:solidFill>
                  <a:srgbClr val="FBCA58"/>
                </a:solidFill>
              </a:endParaRPr>
            </a:p>
          </p:txBody>
        </p:sp>
        <p:sp>
          <p:nvSpPr>
            <p:cNvPr id="9" name="TextBox 8">
              <a:extLst>
                <a:ext uri="{FF2B5EF4-FFF2-40B4-BE49-F238E27FC236}">
                  <a16:creationId xmlns:a16="http://schemas.microsoft.com/office/drawing/2014/main" id="{98C85B2B-7D25-4167-84DE-92217108FF5A}"/>
                </a:ext>
              </a:extLst>
            </p:cNvPr>
            <p:cNvSpPr txBox="1"/>
            <p:nvPr/>
          </p:nvSpPr>
          <p:spPr>
            <a:xfrm>
              <a:off x="397668" y="4452514"/>
              <a:ext cx="11209833" cy="3814959"/>
            </a:xfrm>
            <a:prstGeom prst="rect">
              <a:avLst/>
            </a:prstGeom>
            <a:noFill/>
            <a:ln>
              <a:noFill/>
            </a:ln>
          </p:spPr>
          <p:txBody>
            <a:bodyPr wrap="square" rtlCol="0" anchor="t" anchorCtr="0">
              <a:normAutofit/>
            </a:bodyPr>
            <a:lstStyle/>
            <a:p>
              <a:pPr algn="l"/>
              <a:r>
                <a:rPr lang="en-AU" sz="2800" dirty="0">
                  <a:latin typeface="Century Gothic" panose="020B0502020202020204" pitchFamily="34" charset="0"/>
                  <a:cs typeface="Futura Medium" panose="020B0602020204020303" pitchFamily="34" charset="-79"/>
                </a:rPr>
                <a:t>A very common experiment is to see the effect fertiliser has on plant growth. One student has come up with the following method:</a:t>
              </a:r>
            </a:p>
            <a:p>
              <a:pPr algn="l"/>
              <a:endParaRPr lang="en-AU" sz="2800" dirty="0">
                <a:latin typeface="Century Gothic" panose="020B0502020202020204" pitchFamily="34" charset="0"/>
                <a:cs typeface="Futura Medium" panose="020B0602020204020303" pitchFamily="34" charset="-79"/>
              </a:endParaRPr>
            </a:p>
            <a:p>
              <a:pPr algn="l"/>
              <a:r>
                <a:rPr lang="en-US" sz="2800" b="0" i="0" dirty="0">
                  <a:effectLst/>
                  <a:latin typeface="+mj-lt"/>
                </a:rPr>
                <a:t>"Plant the seeds in the soil with fertilizer. Water them regularly and observe the changes."</a:t>
              </a:r>
              <a:r>
                <a:rPr lang="en-AU" sz="2800" dirty="0">
                  <a:latin typeface="+mj-lt"/>
                  <a:cs typeface="Futura Medium" panose="020B0602020204020303" pitchFamily="34" charset="-79"/>
                </a:rPr>
                <a:t> </a:t>
              </a:r>
            </a:p>
            <a:p>
              <a:pPr algn="l"/>
              <a:endParaRPr lang="en-AU" sz="2800" dirty="0">
                <a:latin typeface="+mj-lt"/>
                <a:cs typeface="Futura Medium" panose="020B0602020204020303" pitchFamily="34" charset="-79"/>
              </a:endParaRPr>
            </a:p>
            <a:p>
              <a:pPr algn="l"/>
              <a:r>
                <a:rPr lang="en-AU" sz="2800" dirty="0">
                  <a:latin typeface="+mj-lt"/>
                  <a:cs typeface="Futura Medium" panose="020B0602020204020303" pitchFamily="34" charset="-79"/>
                </a:rPr>
                <a:t>Your task is to note down the issues with this experimental design, and then re-write it. </a:t>
              </a:r>
            </a:p>
          </p:txBody>
        </p:sp>
      </p:grpSp>
    </p:spTree>
    <p:extLst>
      <p:ext uri="{BB962C8B-B14F-4D97-AF65-F5344CB8AC3E}">
        <p14:creationId xmlns:p14="http://schemas.microsoft.com/office/powerpoint/2010/main" val="123284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7B9D4-1F28-34F1-395C-FCDE6CBBAE80}"/>
              </a:ext>
            </a:extLst>
          </p:cNvPr>
          <p:cNvSpPr>
            <a:spLocks noGrp="1"/>
          </p:cNvSpPr>
          <p:nvPr>
            <p:ph type="body" sz="quarter" idx="14"/>
          </p:nvPr>
        </p:nvSpPr>
        <p:spPr/>
        <p:txBody>
          <a:bodyPr/>
          <a:lstStyle/>
          <a:p>
            <a:r>
              <a:rPr lang="en-US" dirty="0"/>
              <a:t>I can create a method for a real-world experiment</a:t>
            </a:r>
          </a:p>
        </p:txBody>
      </p:sp>
      <p:sp>
        <p:nvSpPr>
          <p:cNvPr id="3" name="Text Placeholder 2">
            <a:extLst>
              <a:ext uri="{FF2B5EF4-FFF2-40B4-BE49-F238E27FC236}">
                <a16:creationId xmlns:a16="http://schemas.microsoft.com/office/drawing/2014/main" id="{70924D5F-0D1D-AD19-560A-187920D916C7}"/>
              </a:ext>
            </a:extLst>
          </p:cNvPr>
          <p:cNvSpPr>
            <a:spLocks noGrp="1"/>
          </p:cNvSpPr>
          <p:nvPr>
            <p:ph type="body" sz="quarter" idx="15"/>
          </p:nvPr>
        </p:nvSpPr>
        <p:spPr/>
        <p:txBody>
          <a:bodyPr/>
          <a:lstStyle/>
          <a:p>
            <a:r>
              <a:rPr lang="en-AU" dirty="0"/>
              <a:t>Tips to writing a good method:</a:t>
            </a:r>
          </a:p>
          <a:p>
            <a:endParaRPr lang="en-AU" dirty="0"/>
          </a:p>
          <a:p>
            <a:pPr marL="514350" indent="-514350">
              <a:buFont typeface="+mj-lt"/>
              <a:buAutoNum type="arabicPeriod"/>
            </a:pPr>
            <a:r>
              <a:rPr lang="en-AU" dirty="0"/>
              <a:t>Keep it clear and concise</a:t>
            </a:r>
          </a:p>
          <a:p>
            <a:pPr marL="514350" indent="-514350">
              <a:buFont typeface="+mj-lt"/>
              <a:buAutoNum type="arabicPeriod"/>
            </a:pPr>
            <a:r>
              <a:rPr lang="en-AU" dirty="0"/>
              <a:t>Everything should be written in past tense</a:t>
            </a:r>
          </a:p>
          <a:p>
            <a:pPr marL="514350" indent="-514350">
              <a:buFont typeface="+mj-lt"/>
              <a:buAutoNum type="arabicPeriod"/>
            </a:pPr>
            <a:r>
              <a:rPr lang="en-AU" dirty="0"/>
              <a:t>Make it step-by-step, in order of how you did it!</a:t>
            </a:r>
          </a:p>
          <a:p>
            <a:pPr marL="514350" indent="-514350">
              <a:buFont typeface="+mj-lt"/>
              <a:buAutoNum type="arabicPeriod"/>
            </a:pPr>
            <a:endParaRPr lang="en-AU" dirty="0"/>
          </a:p>
          <a:p>
            <a:r>
              <a:rPr lang="en-AU" dirty="0"/>
              <a:t>A method is a set of instructions that someone </a:t>
            </a:r>
            <a:r>
              <a:rPr lang="en-AU" u="sng" dirty="0"/>
              <a:t>has</a:t>
            </a:r>
            <a:r>
              <a:rPr lang="en-AU" dirty="0"/>
              <a:t> followed, which is why it needs to be in the past tense.</a:t>
            </a:r>
          </a:p>
        </p:txBody>
      </p:sp>
    </p:spTree>
    <p:extLst>
      <p:ext uri="{BB962C8B-B14F-4D97-AF65-F5344CB8AC3E}">
        <p14:creationId xmlns:p14="http://schemas.microsoft.com/office/powerpoint/2010/main" val="2748884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Scientific Method</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AU" b="0" dirty="0"/>
              <a:t>I can </a:t>
            </a:r>
            <a:r>
              <a:rPr lang="en-US" b="0" dirty="0"/>
              <a:t>describe the steps of the scientific method</a:t>
            </a:r>
          </a:p>
          <a:p>
            <a:pPr marL="457200" indent="-457200">
              <a:buFont typeface="Arial" panose="020B0604020202020204" pitchFamily="34" charset="0"/>
              <a:buChar char="•"/>
            </a:pPr>
            <a:r>
              <a:rPr lang="en-US" b="0" dirty="0"/>
              <a:t>I can create a method for a real-world experiment</a:t>
            </a:r>
          </a:p>
        </p:txBody>
      </p:sp>
    </p:spTree>
    <p:extLst>
      <p:ext uri="{BB962C8B-B14F-4D97-AF65-F5344CB8AC3E}">
        <p14:creationId xmlns:p14="http://schemas.microsoft.com/office/powerpoint/2010/main" val="3425377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6571F-A1B2-6157-C431-AA55F7C1AB5A}"/>
              </a:ext>
            </a:extLst>
          </p:cNvPr>
          <p:cNvSpPr>
            <a:spLocks noGrp="1"/>
          </p:cNvSpPr>
          <p:nvPr>
            <p:ph type="body" sz="quarter" idx="14"/>
          </p:nvPr>
        </p:nvSpPr>
        <p:spPr/>
        <p:txBody>
          <a:bodyPr/>
          <a:lstStyle/>
          <a:p>
            <a:r>
              <a:rPr lang="en-AU" dirty="0"/>
              <a:t>Scientific Method</a:t>
            </a:r>
          </a:p>
        </p:txBody>
      </p:sp>
      <p:sp>
        <p:nvSpPr>
          <p:cNvPr id="3" name="Text Placeholder 2">
            <a:extLst>
              <a:ext uri="{FF2B5EF4-FFF2-40B4-BE49-F238E27FC236}">
                <a16:creationId xmlns:a16="http://schemas.microsoft.com/office/drawing/2014/main" id="{D9E1A098-470A-4BAB-384F-DB11E3F44CB6}"/>
              </a:ext>
            </a:extLst>
          </p:cNvPr>
          <p:cNvSpPr>
            <a:spLocks noGrp="1"/>
          </p:cNvSpPr>
          <p:nvPr>
            <p:ph type="body" sz="quarter" idx="15"/>
          </p:nvPr>
        </p:nvSpPr>
        <p:spPr>
          <a:xfrm>
            <a:off x="397668" y="991703"/>
            <a:ext cx="9077325" cy="4536899"/>
          </a:xfrm>
        </p:spPr>
        <p:txBody>
          <a:bodyPr/>
          <a:lstStyle/>
          <a:p>
            <a:r>
              <a:rPr lang="en-AU" dirty="0"/>
              <a:t>It is extremely important that we write good methods so that experiments can be repeated.</a:t>
            </a:r>
          </a:p>
          <a:p>
            <a:endParaRPr lang="en-AU" dirty="0"/>
          </a:p>
          <a:p>
            <a:r>
              <a:rPr lang="en-AU" dirty="0"/>
              <a:t>Sometimes, experiments do weird things. If we are ever unsure about an experiment, then we need to repeat that experiment to see if the same thing happens again. If it does, then that means what happened was real and can be trusted.</a:t>
            </a:r>
          </a:p>
          <a:p>
            <a:endParaRPr lang="en-AU" dirty="0"/>
          </a:p>
          <a:p>
            <a:r>
              <a:rPr lang="en-AU" dirty="0"/>
              <a:t>If an experiment gives the same result when the method is repeated, we call it a </a:t>
            </a:r>
            <a:r>
              <a:rPr lang="en-AU" u="sng" dirty="0"/>
              <a:t>reliable experiment</a:t>
            </a:r>
            <a:r>
              <a:rPr lang="en-AU" dirty="0"/>
              <a:t>. Reliability is particularly important for the social sciences, like psychology.</a:t>
            </a:r>
          </a:p>
        </p:txBody>
      </p:sp>
    </p:spTree>
    <p:extLst>
      <p:ext uri="{BB962C8B-B14F-4D97-AF65-F5344CB8AC3E}">
        <p14:creationId xmlns:p14="http://schemas.microsoft.com/office/powerpoint/2010/main" val="623999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Scientific Method</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AU" b="0" dirty="0"/>
              <a:t>I can </a:t>
            </a:r>
            <a:r>
              <a:rPr lang="en-US" b="0" dirty="0"/>
              <a:t>describe the steps of the scientific method</a:t>
            </a:r>
          </a:p>
          <a:p>
            <a:pPr marL="457200" indent="-457200">
              <a:buFont typeface="Arial" panose="020B0604020202020204" pitchFamily="34" charset="0"/>
              <a:buChar char="•"/>
            </a:pPr>
            <a:r>
              <a:rPr lang="en-US" b="0" dirty="0"/>
              <a:t>I can create a method for a real-world experiment</a:t>
            </a:r>
          </a:p>
        </p:txBody>
      </p:sp>
    </p:spTree>
    <p:extLst>
      <p:ext uri="{BB962C8B-B14F-4D97-AF65-F5344CB8AC3E}">
        <p14:creationId xmlns:p14="http://schemas.microsoft.com/office/powerpoint/2010/main" val="1636466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describe the steps of the scientific method</a:t>
            </a:r>
          </a:p>
        </p:txBody>
      </p:sp>
      <p:sp>
        <p:nvSpPr>
          <p:cNvPr id="3" name="Text Placeholder 2">
            <a:extLst>
              <a:ext uri="{FF2B5EF4-FFF2-40B4-BE49-F238E27FC236}">
                <a16:creationId xmlns:a16="http://schemas.microsoft.com/office/drawing/2014/main" id="{075E309D-394B-757D-C347-082B491E2E75}"/>
              </a:ext>
            </a:extLst>
          </p:cNvPr>
          <p:cNvSpPr>
            <a:spLocks noGrp="1"/>
          </p:cNvSpPr>
          <p:nvPr>
            <p:ph type="body" sz="quarter" idx="15"/>
          </p:nvPr>
        </p:nvSpPr>
        <p:spPr/>
        <p:txBody>
          <a:bodyPr/>
          <a:lstStyle/>
          <a:p>
            <a:r>
              <a:rPr lang="en-AU" dirty="0"/>
              <a:t>When we last looked at what science is, we said that there were a series of steps we have to follow. This is called the scientific method.</a:t>
            </a:r>
          </a:p>
        </p:txBody>
      </p:sp>
      <p:sp>
        <p:nvSpPr>
          <p:cNvPr id="22" name="Rectangle: Rounded Corners 21">
            <a:extLst>
              <a:ext uri="{FF2B5EF4-FFF2-40B4-BE49-F238E27FC236}">
                <a16:creationId xmlns:a16="http://schemas.microsoft.com/office/drawing/2014/main" id="{E5073979-9B96-E088-960E-C7615159A1DE}"/>
              </a:ext>
            </a:extLst>
          </p:cNvPr>
          <p:cNvSpPr/>
          <p:nvPr/>
        </p:nvSpPr>
        <p:spPr>
          <a:xfrm>
            <a:off x="605133" y="2429277"/>
            <a:ext cx="2584174"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Make an observation</a:t>
            </a:r>
          </a:p>
        </p:txBody>
      </p:sp>
      <p:grpSp>
        <p:nvGrpSpPr>
          <p:cNvPr id="23" name="Group 22">
            <a:extLst>
              <a:ext uri="{FF2B5EF4-FFF2-40B4-BE49-F238E27FC236}">
                <a16:creationId xmlns:a16="http://schemas.microsoft.com/office/drawing/2014/main" id="{E33D41C4-B18E-E725-642B-07E649068DC1}"/>
              </a:ext>
            </a:extLst>
          </p:cNvPr>
          <p:cNvGrpSpPr/>
          <p:nvPr/>
        </p:nvGrpSpPr>
        <p:grpSpPr>
          <a:xfrm>
            <a:off x="3189307" y="2429277"/>
            <a:ext cx="4489173" cy="1242391"/>
            <a:chOff x="3041374" y="954157"/>
            <a:chExt cx="4489173" cy="1242391"/>
          </a:xfrm>
        </p:grpSpPr>
        <p:sp>
          <p:nvSpPr>
            <p:cNvPr id="24" name="Rectangle: Rounded Corners 23">
              <a:extLst>
                <a:ext uri="{FF2B5EF4-FFF2-40B4-BE49-F238E27FC236}">
                  <a16:creationId xmlns:a16="http://schemas.microsoft.com/office/drawing/2014/main" id="{E94C464A-6A55-C8BB-EA56-DEE1690EDBEB}"/>
                </a:ext>
              </a:extLst>
            </p:cNvPr>
            <p:cNvSpPr/>
            <p:nvPr/>
          </p:nvSpPr>
          <p:spPr>
            <a:xfrm>
              <a:off x="4164494"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Create a theory to explain the observation </a:t>
              </a:r>
            </a:p>
          </p:txBody>
        </p:sp>
        <p:sp>
          <p:nvSpPr>
            <p:cNvPr id="25" name="Arrow: Right 24">
              <a:extLst>
                <a:ext uri="{FF2B5EF4-FFF2-40B4-BE49-F238E27FC236}">
                  <a16:creationId xmlns:a16="http://schemas.microsoft.com/office/drawing/2014/main" id="{188A4B26-802E-A05A-CC3B-F311020A658F}"/>
                </a:ext>
              </a:extLst>
            </p:cNvPr>
            <p:cNvSpPr/>
            <p:nvPr/>
          </p:nvSpPr>
          <p:spPr>
            <a:xfrm>
              <a:off x="3041374" y="1371600"/>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6" name="Group 25">
            <a:extLst>
              <a:ext uri="{FF2B5EF4-FFF2-40B4-BE49-F238E27FC236}">
                <a16:creationId xmlns:a16="http://schemas.microsoft.com/office/drawing/2014/main" id="{7DE0BD64-0523-1E3F-75A4-F6B88A0D41F4}"/>
              </a:ext>
            </a:extLst>
          </p:cNvPr>
          <p:cNvGrpSpPr/>
          <p:nvPr/>
        </p:nvGrpSpPr>
        <p:grpSpPr>
          <a:xfrm>
            <a:off x="7678481" y="2429277"/>
            <a:ext cx="4489173" cy="1242391"/>
            <a:chOff x="7530548" y="954157"/>
            <a:chExt cx="4489173" cy="1242391"/>
          </a:xfrm>
        </p:grpSpPr>
        <p:sp>
          <p:nvSpPr>
            <p:cNvPr id="27" name="Rectangle: Rounded Corners 26">
              <a:extLst>
                <a:ext uri="{FF2B5EF4-FFF2-40B4-BE49-F238E27FC236}">
                  <a16:creationId xmlns:a16="http://schemas.microsoft.com/office/drawing/2014/main" id="{658CC58F-5E28-D360-346A-A5CB114747A4}"/>
                </a:ext>
              </a:extLst>
            </p:cNvPr>
            <p:cNvSpPr/>
            <p:nvPr/>
          </p:nvSpPr>
          <p:spPr>
            <a:xfrm>
              <a:off x="8653668"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Make a prediction on what will happen</a:t>
              </a:r>
            </a:p>
          </p:txBody>
        </p:sp>
        <p:sp>
          <p:nvSpPr>
            <p:cNvPr id="28" name="Arrow: Right 27">
              <a:extLst>
                <a:ext uri="{FF2B5EF4-FFF2-40B4-BE49-F238E27FC236}">
                  <a16:creationId xmlns:a16="http://schemas.microsoft.com/office/drawing/2014/main" id="{F30897B8-4340-AF52-F0BD-61DBECEB5487}"/>
                </a:ext>
              </a:extLst>
            </p:cNvPr>
            <p:cNvSpPr/>
            <p:nvPr/>
          </p:nvSpPr>
          <p:spPr>
            <a:xfrm>
              <a:off x="7530548" y="1387654"/>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9" name="Group 28">
            <a:extLst>
              <a:ext uri="{FF2B5EF4-FFF2-40B4-BE49-F238E27FC236}">
                <a16:creationId xmlns:a16="http://schemas.microsoft.com/office/drawing/2014/main" id="{A0567F5C-7DAE-7E15-E0AE-407BD53EFFEA}"/>
              </a:ext>
            </a:extLst>
          </p:cNvPr>
          <p:cNvGrpSpPr/>
          <p:nvPr/>
        </p:nvGrpSpPr>
        <p:grpSpPr>
          <a:xfrm>
            <a:off x="4226287" y="3830067"/>
            <a:ext cx="4681757" cy="1862557"/>
            <a:chOff x="4078354" y="2354947"/>
            <a:chExt cx="4681757" cy="1862557"/>
          </a:xfrm>
        </p:grpSpPr>
        <p:sp>
          <p:nvSpPr>
            <p:cNvPr id="30" name="Rectangle: Rounded Corners 29">
              <a:extLst>
                <a:ext uri="{FF2B5EF4-FFF2-40B4-BE49-F238E27FC236}">
                  <a16:creationId xmlns:a16="http://schemas.microsoft.com/office/drawing/2014/main" id="{36F3E62D-F127-0F32-F951-1419E7299A2A}"/>
                </a:ext>
              </a:extLst>
            </p:cNvPr>
            <p:cNvSpPr/>
            <p:nvPr/>
          </p:nvSpPr>
          <p:spPr>
            <a:xfrm>
              <a:off x="4078354" y="2975113"/>
              <a:ext cx="3538332"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Perform an experiment to test the prediction</a:t>
              </a:r>
            </a:p>
          </p:txBody>
        </p:sp>
        <p:sp>
          <p:nvSpPr>
            <p:cNvPr id="31" name="Arrow: Right 30">
              <a:extLst>
                <a:ext uri="{FF2B5EF4-FFF2-40B4-BE49-F238E27FC236}">
                  <a16:creationId xmlns:a16="http://schemas.microsoft.com/office/drawing/2014/main" id="{0A324293-67F8-837A-982D-863B69DA2430}"/>
                </a:ext>
              </a:extLst>
            </p:cNvPr>
            <p:cNvSpPr/>
            <p:nvPr/>
          </p:nvSpPr>
          <p:spPr>
            <a:xfrm rot="8758768">
              <a:off x="7503690" y="2354947"/>
              <a:ext cx="1256421"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5149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describe the steps of the scientific method</a:t>
            </a:r>
          </a:p>
        </p:txBody>
      </p:sp>
      <p:sp>
        <p:nvSpPr>
          <p:cNvPr id="3" name="Text Placeholder 2">
            <a:extLst>
              <a:ext uri="{FF2B5EF4-FFF2-40B4-BE49-F238E27FC236}">
                <a16:creationId xmlns:a16="http://schemas.microsoft.com/office/drawing/2014/main" id="{075E309D-394B-757D-C347-082B491E2E75}"/>
              </a:ext>
            </a:extLst>
          </p:cNvPr>
          <p:cNvSpPr>
            <a:spLocks noGrp="1"/>
          </p:cNvSpPr>
          <p:nvPr>
            <p:ph type="body" sz="quarter" idx="15"/>
          </p:nvPr>
        </p:nvSpPr>
        <p:spPr/>
        <p:txBody>
          <a:bodyPr/>
          <a:lstStyle/>
          <a:p>
            <a:r>
              <a:rPr lang="en-AU" dirty="0"/>
              <a:t>What happens after the experiment depends on how the experiment went.</a:t>
            </a:r>
          </a:p>
        </p:txBody>
      </p:sp>
      <p:sp>
        <p:nvSpPr>
          <p:cNvPr id="4" name="Rectangle: Rounded Corners 3">
            <a:extLst>
              <a:ext uri="{FF2B5EF4-FFF2-40B4-BE49-F238E27FC236}">
                <a16:creationId xmlns:a16="http://schemas.microsoft.com/office/drawing/2014/main" id="{C7BED003-D806-B9CD-7618-297D0AB43D47}"/>
              </a:ext>
            </a:extLst>
          </p:cNvPr>
          <p:cNvSpPr/>
          <p:nvPr/>
        </p:nvSpPr>
        <p:spPr>
          <a:xfrm>
            <a:off x="457200" y="3959953"/>
            <a:ext cx="4005470" cy="1404731"/>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The theory </a:t>
            </a:r>
            <a:r>
              <a:rPr lang="en-AU" sz="2800" b="1" dirty="0">
                <a:solidFill>
                  <a:schemeClr val="tx1"/>
                </a:solidFill>
              </a:rPr>
              <a:t>might</a:t>
            </a:r>
            <a:r>
              <a:rPr lang="en-AU" sz="2800" dirty="0">
                <a:solidFill>
                  <a:schemeClr val="tx1"/>
                </a:solidFill>
              </a:rPr>
              <a:t> be correct.</a:t>
            </a:r>
          </a:p>
        </p:txBody>
      </p:sp>
      <p:sp>
        <p:nvSpPr>
          <p:cNvPr id="5" name="Rectangle: Rounded Corners 4">
            <a:extLst>
              <a:ext uri="{FF2B5EF4-FFF2-40B4-BE49-F238E27FC236}">
                <a16:creationId xmlns:a16="http://schemas.microsoft.com/office/drawing/2014/main" id="{15C15DC4-3AA1-9CE8-967C-83C26A751544}"/>
              </a:ext>
            </a:extLst>
          </p:cNvPr>
          <p:cNvSpPr/>
          <p:nvPr/>
        </p:nvSpPr>
        <p:spPr>
          <a:xfrm>
            <a:off x="8481389" y="3959952"/>
            <a:ext cx="3538332" cy="1514062"/>
          </a:xfrm>
          <a:prstGeom prst="roundRect">
            <a:avLst/>
          </a:prstGeom>
          <a:solidFill>
            <a:srgbClr val="F692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The theory is wrong and must be changed.</a:t>
            </a:r>
          </a:p>
        </p:txBody>
      </p:sp>
      <p:sp>
        <p:nvSpPr>
          <p:cNvPr id="7" name="Rectangle: Rounded Corners 6">
            <a:extLst>
              <a:ext uri="{FF2B5EF4-FFF2-40B4-BE49-F238E27FC236}">
                <a16:creationId xmlns:a16="http://schemas.microsoft.com/office/drawing/2014/main" id="{1B431117-8900-7AE1-9934-32003697685A}"/>
              </a:ext>
            </a:extLst>
          </p:cNvPr>
          <p:cNvSpPr/>
          <p:nvPr/>
        </p:nvSpPr>
        <p:spPr>
          <a:xfrm>
            <a:off x="4078354" y="2018510"/>
            <a:ext cx="3538332"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Perform an experiment to test the prediction</a:t>
            </a:r>
          </a:p>
        </p:txBody>
      </p:sp>
      <p:grpSp>
        <p:nvGrpSpPr>
          <p:cNvPr id="9" name="Group 8">
            <a:extLst>
              <a:ext uri="{FF2B5EF4-FFF2-40B4-BE49-F238E27FC236}">
                <a16:creationId xmlns:a16="http://schemas.microsoft.com/office/drawing/2014/main" id="{452B996E-4BE5-ACBC-B50D-7A9B62C24857}"/>
              </a:ext>
            </a:extLst>
          </p:cNvPr>
          <p:cNvGrpSpPr/>
          <p:nvPr/>
        </p:nvGrpSpPr>
        <p:grpSpPr>
          <a:xfrm>
            <a:off x="793474" y="2575816"/>
            <a:ext cx="3397876" cy="1242391"/>
            <a:chOff x="793474" y="3532419"/>
            <a:chExt cx="3397876" cy="1242391"/>
          </a:xfrm>
        </p:grpSpPr>
        <p:sp>
          <p:nvSpPr>
            <p:cNvPr id="10" name="Arrow: Right 9">
              <a:extLst>
                <a:ext uri="{FF2B5EF4-FFF2-40B4-BE49-F238E27FC236}">
                  <a16:creationId xmlns:a16="http://schemas.microsoft.com/office/drawing/2014/main" id="{BC6D05E7-667D-A29D-A5A6-BE69E0ABD8FA}"/>
                </a:ext>
              </a:extLst>
            </p:cNvPr>
            <p:cNvSpPr/>
            <p:nvPr/>
          </p:nvSpPr>
          <p:spPr>
            <a:xfrm rot="8758768">
              <a:off x="2934929" y="4301322"/>
              <a:ext cx="1256421" cy="37539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3394B996-6851-4DB8-0F0F-4288398D0291}"/>
                </a:ext>
              </a:extLst>
            </p:cNvPr>
            <p:cNvSpPr/>
            <p:nvPr/>
          </p:nvSpPr>
          <p:spPr>
            <a:xfrm>
              <a:off x="793474" y="3532419"/>
              <a:ext cx="3034745" cy="12423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Experiment result matches the prediction</a:t>
              </a:r>
            </a:p>
          </p:txBody>
        </p:sp>
      </p:grpSp>
      <p:grpSp>
        <p:nvGrpSpPr>
          <p:cNvPr id="12" name="Group 11">
            <a:extLst>
              <a:ext uri="{FF2B5EF4-FFF2-40B4-BE49-F238E27FC236}">
                <a16:creationId xmlns:a16="http://schemas.microsoft.com/office/drawing/2014/main" id="{71FFF629-FE82-6AA1-5DC1-4AC5A05DA473}"/>
              </a:ext>
            </a:extLst>
          </p:cNvPr>
          <p:cNvGrpSpPr/>
          <p:nvPr/>
        </p:nvGrpSpPr>
        <p:grpSpPr>
          <a:xfrm>
            <a:off x="7480598" y="2575816"/>
            <a:ext cx="3420968" cy="1242391"/>
            <a:chOff x="7480598" y="3532419"/>
            <a:chExt cx="3420968" cy="1242391"/>
          </a:xfrm>
        </p:grpSpPr>
        <p:sp>
          <p:nvSpPr>
            <p:cNvPr id="13" name="Arrow: Right 12">
              <a:extLst>
                <a:ext uri="{FF2B5EF4-FFF2-40B4-BE49-F238E27FC236}">
                  <a16:creationId xmlns:a16="http://schemas.microsoft.com/office/drawing/2014/main" id="{A611A740-64DF-58BE-C375-F9273FFD79B5}"/>
                </a:ext>
              </a:extLst>
            </p:cNvPr>
            <p:cNvSpPr/>
            <p:nvPr/>
          </p:nvSpPr>
          <p:spPr>
            <a:xfrm rot="2685307">
              <a:off x="7480598" y="4308562"/>
              <a:ext cx="1256421" cy="3753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Rounded Corners 13">
              <a:extLst>
                <a:ext uri="{FF2B5EF4-FFF2-40B4-BE49-F238E27FC236}">
                  <a16:creationId xmlns:a16="http://schemas.microsoft.com/office/drawing/2014/main" id="{FADC1B19-2363-5563-52AF-65FBE2FCC42C}"/>
                </a:ext>
              </a:extLst>
            </p:cNvPr>
            <p:cNvSpPr/>
            <p:nvPr/>
          </p:nvSpPr>
          <p:spPr>
            <a:xfrm>
              <a:off x="7866821" y="3532419"/>
              <a:ext cx="3034745" cy="12423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Experiment result does </a:t>
              </a:r>
              <a:r>
                <a:rPr lang="en-AU" sz="1600" b="1" dirty="0">
                  <a:solidFill>
                    <a:schemeClr val="tx1"/>
                  </a:solidFill>
                </a:rPr>
                <a:t>not</a:t>
              </a:r>
              <a:r>
                <a:rPr lang="en-AU" sz="1600" dirty="0">
                  <a:solidFill>
                    <a:schemeClr val="tx1"/>
                  </a:solidFill>
                </a:rPr>
                <a:t> match the prediction</a:t>
              </a:r>
            </a:p>
          </p:txBody>
        </p:sp>
      </p:grpSp>
    </p:spTree>
    <p:extLst>
      <p:ext uri="{BB962C8B-B14F-4D97-AF65-F5344CB8AC3E}">
        <p14:creationId xmlns:p14="http://schemas.microsoft.com/office/powerpoint/2010/main" val="101221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describe the steps of the scientific method</a:t>
            </a:r>
          </a:p>
        </p:txBody>
      </p:sp>
      <p:sp>
        <p:nvSpPr>
          <p:cNvPr id="3" name="Text Placeholder 2">
            <a:extLst>
              <a:ext uri="{FF2B5EF4-FFF2-40B4-BE49-F238E27FC236}">
                <a16:creationId xmlns:a16="http://schemas.microsoft.com/office/drawing/2014/main" id="{075E309D-394B-757D-C347-082B491E2E75}"/>
              </a:ext>
            </a:extLst>
          </p:cNvPr>
          <p:cNvSpPr>
            <a:spLocks noGrp="1"/>
          </p:cNvSpPr>
          <p:nvPr>
            <p:ph type="body" sz="quarter" idx="15"/>
          </p:nvPr>
        </p:nvSpPr>
        <p:spPr/>
        <p:txBody>
          <a:bodyPr/>
          <a:lstStyle/>
          <a:p>
            <a:r>
              <a:rPr lang="en-AU" dirty="0"/>
              <a:t>The scientific method can be summarised in a lot of different ways, however the most basic follows this flowchart:</a:t>
            </a:r>
          </a:p>
          <a:p>
            <a:endParaRPr lang="en-AU" dirty="0"/>
          </a:p>
          <a:p>
            <a:endParaRPr lang="en-AU" dirty="0"/>
          </a:p>
          <a:p>
            <a:endParaRPr lang="en-AU" dirty="0"/>
          </a:p>
          <a:p>
            <a:endParaRPr lang="en-AU" dirty="0"/>
          </a:p>
          <a:p>
            <a:r>
              <a:rPr lang="en-AU" dirty="0"/>
              <a:t>The observations and theory crafting still happen, but they can happen in any order before predicting.</a:t>
            </a:r>
          </a:p>
        </p:txBody>
      </p:sp>
      <p:sp>
        <p:nvSpPr>
          <p:cNvPr id="6" name="Rectangle: Rounded Corners 5">
            <a:extLst>
              <a:ext uri="{FF2B5EF4-FFF2-40B4-BE49-F238E27FC236}">
                <a16:creationId xmlns:a16="http://schemas.microsoft.com/office/drawing/2014/main" id="{97674D17-5EC4-1221-A536-C56165BF7096}"/>
              </a:ext>
            </a:extLst>
          </p:cNvPr>
          <p:cNvSpPr/>
          <p:nvPr/>
        </p:nvSpPr>
        <p:spPr>
          <a:xfrm>
            <a:off x="605133" y="2429277"/>
            <a:ext cx="2584174"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Predict what will happen</a:t>
            </a:r>
          </a:p>
        </p:txBody>
      </p:sp>
      <p:grpSp>
        <p:nvGrpSpPr>
          <p:cNvPr id="8" name="Group 7">
            <a:extLst>
              <a:ext uri="{FF2B5EF4-FFF2-40B4-BE49-F238E27FC236}">
                <a16:creationId xmlns:a16="http://schemas.microsoft.com/office/drawing/2014/main" id="{C3AA6BF1-D670-A6C9-8E32-28B2BD50E53C}"/>
              </a:ext>
            </a:extLst>
          </p:cNvPr>
          <p:cNvGrpSpPr/>
          <p:nvPr/>
        </p:nvGrpSpPr>
        <p:grpSpPr>
          <a:xfrm>
            <a:off x="3189307" y="2429277"/>
            <a:ext cx="4489173" cy="1242391"/>
            <a:chOff x="3041374" y="954157"/>
            <a:chExt cx="4489173" cy="1242391"/>
          </a:xfrm>
        </p:grpSpPr>
        <p:sp>
          <p:nvSpPr>
            <p:cNvPr id="15" name="Rectangle: Rounded Corners 14">
              <a:extLst>
                <a:ext uri="{FF2B5EF4-FFF2-40B4-BE49-F238E27FC236}">
                  <a16:creationId xmlns:a16="http://schemas.microsoft.com/office/drawing/2014/main" id="{46AD793A-EB56-151C-6F18-04ECB680C9B2}"/>
                </a:ext>
              </a:extLst>
            </p:cNvPr>
            <p:cNvSpPr/>
            <p:nvPr/>
          </p:nvSpPr>
          <p:spPr>
            <a:xfrm>
              <a:off x="4164494"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Perform an experiment to see if you’re right</a:t>
              </a:r>
            </a:p>
          </p:txBody>
        </p:sp>
        <p:sp>
          <p:nvSpPr>
            <p:cNvPr id="16" name="Arrow: Right 15">
              <a:extLst>
                <a:ext uri="{FF2B5EF4-FFF2-40B4-BE49-F238E27FC236}">
                  <a16:creationId xmlns:a16="http://schemas.microsoft.com/office/drawing/2014/main" id="{9FDD4B51-3C9C-1014-8CD7-13A08DDF33E0}"/>
                </a:ext>
              </a:extLst>
            </p:cNvPr>
            <p:cNvSpPr/>
            <p:nvPr/>
          </p:nvSpPr>
          <p:spPr>
            <a:xfrm>
              <a:off x="3041374" y="1371600"/>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7" name="Group 16">
            <a:extLst>
              <a:ext uri="{FF2B5EF4-FFF2-40B4-BE49-F238E27FC236}">
                <a16:creationId xmlns:a16="http://schemas.microsoft.com/office/drawing/2014/main" id="{4A5317CB-A0EB-26FC-71E1-318767ABCF1D}"/>
              </a:ext>
            </a:extLst>
          </p:cNvPr>
          <p:cNvGrpSpPr/>
          <p:nvPr/>
        </p:nvGrpSpPr>
        <p:grpSpPr>
          <a:xfrm>
            <a:off x="7678481" y="2429277"/>
            <a:ext cx="4489173" cy="1242391"/>
            <a:chOff x="7530548" y="954157"/>
            <a:chExt cx="4489173" cy="1242391"/>
          </a:xfrm>
        </p:grpSpPr>
        <p:sp>
          <p:nvSpPr>
            <p:cNvPr id="18" name="Rectangle: Rounded Corners 17">
              <a:extLst>
                <a:ext uri="{FF2B5EF4-FFF2-40B4-BE49-F238E27FC236}">
                  <a16:creationId xmlns:a16="http://schemas.microsoft.com/office/drawing/2014/main" id="{1A273DA3-86F5-1026-80EF-D5E0CFC80318}"/>
                </a:ext>
              </a:extLst>
            </p:cNvPr>
            <p:cNvSpPr/>
            <p:nvPr/>
          </p:nvSpPr>
          <p:spPr>
            <a:xfrm>
              <a:off x="8653668"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Make a conclusion about the prediction</a:t>
              </a:r>
            </a:p>
          </p:txBody>
        </p:sp>
        <p:sp>
          <p:nvSpPr>
            <p:cNvPr id="19" name="Arrow: Right 18">
              <a:extLst>
                <a:ext uri="{FF2B5EF4-FFF2-40B4-BE49-F238E27FC236}">
                  <a16:creationId xmlns:a16="http://schemas.microsoft.com/office/drawing/2014/main" id="{9F0C50E2-49A5-F16B-488D-7DC94E86C50D}"/>
                </a:ext>
              </a:extLst>
            </p:cNvPr>
            <p:cNvSpPr/>
            <p:nvPr/>
          </p:nvSpPr>
          <p:spPr>
            <a:xfrm>
              <a:off x="7530548" y="1387654"/>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20724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describe the steps of the scientific method</a:t>
            </a:r>
          </a:p>
        </p:txBody>
      </p:sp>
      <p:sp>
        <p:nvSpPr>
          <p:cNvPr id="3" name="Text Placeholder 2">
            <a:extLst>
              <a:ext uri="{FF2B5EF4-FFF2-40B4-BE49-F238E27FC236}">
                <a16:creationId xmlns:a16="http://schemas.microsoft.com/office/drawing/2014/main" id="{075E309D-394B-757D-C347-082B491E2E75}"/>
              </a:ext>
            </a:extLst>
          </p:cNvPr>
          <p:cNvSpPr>
            <a:spLocks noGrp="1"/>
          </p:cNvSpPr>
          <p:nvPr>
            <p:ph type="body" sz="quarter" idx="15"/>
          </p:nvPr>
        </p:nvSpPr>
        <p:spPr/>
        <p:txBody>
          <a:bodyPr/>
          <a:lstStyle/>
          <a:p>
            <a:r>
              <a:rPr lang="en-AU" dirty="0"/>
              <a:t>All basic experiments will usually be formally written up, and have the following sections:</a:t>
            </a:r>
          </a:p>
          <a:p>
            <a:endParaRPr lang="en-AU" dirty="0"/>
          </a:p>
          <a:p>
            <a:pPr marL="514350" indent="-514350">
              <a:buFont typeface="+mj-lt"/>
              <a:buAutoNum type="arabicPeriod"/>
            </a:pPr>
            <a:r>
              <a:rPr lang="en-AU" dirty="0"/>
              <a:t>Aim, or what you are trying to learn</a:t>
            </a:r>
          </a:p>
          <a:p>
            <a:pPr marL="514350" indent="-514350">
              <a:buFont typeface="+mj-lt"/>
              <a:buAutoNum type="arabicPeriod"/>
            </a:pPr>
            <a:r>
              <a:rPr lang="en-AU" dirty="0"/>
              <a:t>Hypothesis, or what you think is going to happen</a:t>
            </a:r>
          </a:p>
          <a:p>
            <a:pPr marL="514350" indent="-514350">
              <a:buFont typeface="+mj-lt"/>
              <a:buAutoNum type="arabicPeriod"/>
            </a:pPr>
            <a:r>
              <a:rPr lang="en-AU" dirty="0"/>
              <a:t>Method, a set of instructions you followed</a:t>
            </a:r>
          </a:p>
          <a:p>
            <a:pPr marL="514350" indent="-514350">
              <a:buFont typeface="+mj-lt"/>
              <a:buAutoNum type="arabicPeriod"/>
            </a:pPr>
            <a:r>
              <a:rPr lang="en-AU" dirty="0"/>
              <a:t>Results, a table or graph describing what happened in the experiment</a:t>
            </a:r>
          </a:p>
          <a:p>
            <a:pPr marL="514350" indent="-514350">
              <a:buFont typeface="+mj-lt"/>
              <a:buAutoNum type="arabicPeriod"/>
            </a:pPr>
            <a:r>
              <a:rPr lang="en-AU" dirty="0"/>
              <a:t>Discussion, a paragraph explaining the results</a:t>
            </a:r>
          </a:p>
          <a:p>
            <a:pPr marL="514350" indent="-514350">
              <a:buFont typeface="+mj-lt"/>
              <a:buAutoNum type="arabicPeriod"/>
            </a:pPr>
            <a:r>
              <a:rPr lang="en-AU" dirty="0"/>
              <a:t>Conclusion, a summary of the experiment</a:t>
            </a:r>
          </a:p>
          <a:p>
            <a:r>
              <a:rPr lang="en-AU" dirty="0"/>
              <a:t>We will go over all of these over the next few weeks</a:t>
            </a:r>
          </a:p>
        </p:txBody>
      </p:sp>
      <p:pic>
        <p:nvPicPr>
          <p:cNvPr id="5" name="Graphic 4" descr="Pencil with solid fill">
            <a:extLst>
              <a:ext uri="{FF2B5EF4-FFF2-40B4-BE49-F238E27FC236}">
                <a16:creationId xmlns:a16="http://schemas.microsoft.com/office/drawing/2014/main" id="{77E78F1E-926C-788F-ED8F-87DECBD18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0" y="371200"/>
            <a:ext cx="914400" cy="914400"/>
          </a:xfrm>
          <a:prstGeom prst="rect">
            <a:avLst/>
          </a:prstGeom>
        </p:spPr>
      </p:pic>
    </p:spTree>
    <p:extLst>
      <p:ext uri="{BB962C8B-B14F-4D97-AF65-F5344CB8AC3E}">
        <p14:creationId xmlns:p14="http://schemas.microsoft.com/office/powerpoint/2010/main" val="2685512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describe the steps of the scientific method</a:t>
            </a:r>
          </a:p>
        </p:txBody>
      </p:sp>
      <p:sp>
        <p:nvSpPr>
          <p:cNvPr id="3" name="Text Placeholder 2">
            <a:extLst>
              <a:ext uri="{FF2B5EF4-FFF2-40B4-BE49-F238E27FC236}">
                <a16:creationId xmlns:a16="http://schemas.microsoft.com/office/drawing/2014/main" id="{075E309D-394B-757D-C347-082B491E2E75}"/>
              </a:ext>
            </a:extLst>
          </p:cNvPr>
          <p:cNvSpPr>
            <a:spLocks noGrp="1"/>
          </p:cNvSpPr>
          <p:nvPr>
            <p:ph type="body" sz="quarter" idx="15"/>
          </p:nvPr>
        </p:nvSpPr>
        <p:spPr/>
        <p:txBody>
          <a:bodyPr/>
          <a:lstStyle/>
          <a:p>
            <a:r>
              <a:rPr lang="en-AU" dirty="0"/>
              <a:t>Which of the following is the correct sequence for this part of the scientific method:</a:t>
            </a:r>
          </a:p>
          <a:p>
            <a:endParaRPr lang="en-AU" dirty="0"/>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Predicting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experimenting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concluding</a:t>
            </a:r>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Experimenting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predicting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concluding</a:t>
            </a:r>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Experimenting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concluding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predicting</a:t>
            </a:r>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Predicting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concluding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experimenting</a:t>
            </a:r>
          </a:p>
        </p:txBody>
      </p:sp>
    </p:spTree>
    <p:extLst>
      <p:ext uri="{BB962C8B-B14F-4D97-AF65-F5344CB8AC3E}">
        <p14:creationId xmlns:p14="http://schemas.microsoft.com/office/powerpoint/2010/main" val="173715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describe the steps of the scientific method</a:t>
            </a:r>
          </a:p>
        </p:txBody>
      </p:sp>
      <p:sp>
        <p:nvSpPr>
          <p:cNvPr id="3" name="Text Placeholder 2">
            <a:extLst>
              <a:ext uri="{FF2B5EF4-FFF2-40B4-BE49-F238E27FC236}">
                <a16:creationId xmlns:a16="http://schemas.microsoft.com/office/drawing/2014/main" id="{075E309D-394B-757D-C347-082B491E2E75}"/>
              </a:ext>
            </a:extLst>
          </p:cNvPr>
          <p:cNvSpPr>
            <a:spLocks noGrp="1"/>
          </p:cNvSpPr>
          <p:nvPr>
            <p:ph type="body" sz="quarter" idx="15"/>
          </p:nvPr>
        </p:nvSpPr>
        <p:spPr/>
        <p:txBody>
          <a:bodyPr/>
          <a:lstStyle/>
          <a:p>
            <a:r>
              <a:rPr lang="en-AU" dirty="0"/>
              <a:t>Which of the following is the correct sequence for this part of the scientific method:</a:t>
            </a:r>
          </a:p>
          <a:p>
            <a:endParaRPr lang="en-AU" dirty="0"/>
          </a:p>
          <a:p>
            <a:pPr marL="742950" lvl="1" indent="-285750">
              <a:lnSpc>
                <a:spcPct val="107000"/>
              </a:lnSpc>
              <a:spcAft>
                <a:spcPts val="800"/>
              </a:spcAft>
              <a:buFont typeface="+mj-lt"/>
              <a:buAutoNum type="alphaLcPeriod"/>
            </a:pPr>
            <a:r>
              <a:rPr lang="en-AU" sz="2800" dirty="0">
                <a:effectLst/>
                <a:highlight>
                  <a:srgbClr val="00FF00"/>
                </a:highlight>
                <a:latin typeface="+mj-lt"/>
                <a:ea typeface="Times New Roman" panose="02020603050405020304" pitchFamily="18" charset="0"/>
              </a:rPr>
              <a:t>Predicting </a:t>
            </a:r>
            <a:r>
              <a:rPr lang="en-AU" sz="2800" dirty="0">
                <a:effectLst/>
                <a:highlight>
                  <a:srgbClr val="00FF00"/>
                </a:highlight>
                <a:latin typeface="+mj-lt"/>
                <a:ea typeface="Times New Roman" panose="02020603050405020304" pitchFamily="18" charset="0"/>
                <a:sym typeface="Wingdings" panose="05000000000000000000" pitchFamily="2" charset="2"/>
              </a:rPr>
              <a:t></a:t>
            </a:r>
            <a:r>
              <a:rPr lang="en-AU" sz="2800" dirty="0">
                <a:effectLst/>
                <a:highlight>
                  <a:srgbClr val="00FF00"/>
                </a:highlight>
                <a:latin typeface="+mj-lt"/>
                <a:ea typeface="Times New Roman" panose="02020603050405020304" pitchFamily="18" charset="0"/>
              </a:rPr>
              <a:t> experimenting </a:t>
            </a:r>
            <a:r>
              <a:rPr lang="en-AU" sz="2800" dirty="0">
                <a:effectLst/>
                <a:highlight>
                  <a:srgbClr val="00FF00"/>
                </a:highlight>
                <a:latin typeface="+mj-lt"/>
                <a:ea typeface="Times New Roman" panose="02020603050405020304" pitchFamily="18" charset="0"/>
                <a:sym typeface="Wingdings" panose="05000000000000000000" pitchFamily="2" charset="2"/>
              </a:rPr>
              <a:t></a:t>
            </a:r>
            <a:r>
              <a:rPr lang="en-AU" sz="2800" dirty="0">
                <a:effectLst/>
                <a:highlight>
                  <a:srgbClr val="00FF00"/>
                </a:highlight>
                <a:latin typeface="+mj-lt"/>
                <a:ea typeface="Times New Roman" panose="02020603050405020304" pitchFamily="18" charset="0"/>
              </a:rPr>
              <a:t> concluding</a:t>
            </a:r>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Experimenting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predicting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concluding</a:t>
            </a:r>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Experimenting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concluding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predicting</a:t>
            </a:r>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Predicting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concluding </a:t>
            </a:r>
            <a:r>
              <a:rPr lang="en-AU" sz="2800" dirty="0">
                <a:effectLst/>
                <a:latin typeface="+mj-lt"/>
                <a:ea typeface="Times New Roman" panose="02020603050405020304" pitchFamily="18" charset="0"/>
                <a:sym typeface="Wingdings" panose="05000000000000000000" pitchFamily="2" charset="2"/>
              </a:rPr>
              <a:t></a:t>
            </a:r>
            <a:r>
              <a:rPr lang="en-AU" sz="2800" dirty="0">
                <a:effectLst/>
                <a:latin typeface="+mj-lt"/>
                <a:ea typeface="Times New Roman" panose="02020603050405020304" pitchFamily="18" charset="0"/>
              </a:rPr>
              <a:t> experimenting</a:t>
            </a:r>
          </a:p>
        </p:txBody>
      </p:sp>
    </p:spTree>
    <p:extLst>
      <p:ext uri="{BB962C8B-B14F-4D97-AF65-F5344CB8AC3E}">
        <p14:creationId xmlns:p14="http://schemas.microsoft.com/office/powerpoint/2010/main" val="1798362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describe the steps of the scientific method</a:t>
            </a:r>
          </a:p>
        </p:txBody>
      </p:sp>
      <p:sp>
        <p:nvSpPr>
          <p:cNvPr id="3" name="Text Placeholder 2">
            <a:extLst>
              <a:ext uri="{FF2B5EF4-FFF2-40B4-BE49-F238E27FC236}">
                <a16:creationId xmlns:a16="http://schemas.microsoft.com/office/drawing/2014/main" id="{075E309D-394B-757D-C347-082B491E2E75}"/>
              </a:ext>
            </a:extLst>
          </p:cNvPr>
          <p:cNvSpPr>
            <a:spLocks noGrp="1"/>
          </p:cNvSpPr>
          <p:nvPr>
            <p:ph type="body" sz="quarter" idx="15"/>
          </p:nvPr>
        </p:nvSpPr>
        <p:spPr/>
        <p:txBody>
          <a:bodyPr/>
          <a:lstStyle/>
          <a:p>
            <a:r>
              <a:rPr lang="en-AU" dirty="0"/>
              <a:t>Which is not something you would include in an experimental write-up?</a:t>
            </a:r>
          </a:p>
          <a:p>
            <a:endParaRPr lang="en-AU" dirty="0"/>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Aim</a:t>
            </a:r>
          </a:p>
          <a:p>
            <a:pPr marL="742950" lvl="1" indent="-285750">
              <a:lnSpc>
                <a:spcPct val="107000"/>
              </a:lnSpc>
              <a:spcAft>
                <a:spcPts val="800"/>
              </a:spcAft>
              <a:buFont typeface="+mj-lt"/>
              <a:buAutoNum type="alphaLcPeriod"/>
            </a:pPr>
            <a:r>
              <a:rPr lang="en-AU" sz="2800" dirty="0">
                <a:latin typeface="+mj-lt"/>
                <a:ea typeface="Times New Roman" panose="02020603050405020304" pitchFamily="18" charset="0"/>
              </a:rPr>
              <a:t>Hypothesis</a:t>
            </a:r>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Complication</a:t>
            </a:r>
          </a:p>
          <a:p>
            <a:pPr marL="742950" lvl="1" indent="-285750">
              <a:lnSpc>
                <a:spcPct val="107000"/>
              </a:lnSpc>
              <a:spcAft>
                <a:spcPts val="800"/>
              </a:spcAft>
              <a:buFont typeface="+mj-lt"/>
              <a:buAutoNum type="alphaLcPeriod"/>
            </a:pPr>
            <a:r>
              <a:rPr lang="en-AU" sz="2800" dirty="0">
                <a:effectLst/>
                <a:latin typeface="+mj-lt"/>
                <a:ea typeface="Times New Roman" panose="02020603050405020304" pitchFamily="18" charset="0"/>
              </a:rPr>
              <a:t>Discussion</a:t>
            </a:r>
          </a:p>
        </p:txBody>
      </p:sp>
    </p:spTree>
    <p:extLst>
      <p:ext uri="{BB962C8B-B14F-4D97-AF65-F5344CB8AC3E}">
        <p14:creationId xmlns:p14="http://schemas.microsoft.com/office/powerpoint/2010/main" val="4147694562"/>
      </p:ext>
    </p:extLst>
  </p:cSld>
  <p:clrMapOvr>
    <a:masterClrMapping/>
  </p:clrMapOvr>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SharedWithUsers xmlns="d5c732d2-f217-444a-91d8-37c5714ca695">
      <UserInfo>
        <DisplayName/>
        <AccountId xsi:nil="true"/>
        <AccountType/>
      </UserInfo>
    </SharedWithUsers>
  </documentManagement>
</p:properties>
</file>

<file path=customXml/itemProps1.xml><?xml version="1.0" encoding="utf-8"?>
<ds:datastoreItem xmlns:ds="http://schemas.openxmlformats.org/officeDocument/2006/customXml" ds:itemID="{77F09D33-A1B5-4438-8F96-65DD71762491}">
  <ds:schemaRefs>
    <ds:schemaRef ds:uri="http://schemas.microsoft.com/sharepoint/v3/contenttype/forms"/>
  </ds:schemaRefs>
</ds:datastoreItem>
</file>

<file path=customXml/itemProps2.xml><?xml version="1.0" encoding="utf-8"?>
<ds:datastoreItem xmlns:ds="http://schemas.openxmlformats.org/officeDocument/2006/customXml" ds:itemID="{8172D6C1-5DAC-41CA-921B-C91B8565705E}"/>
</file>

<file path=customXml/itemProps3.xml><?xml version="1.0" encoding="utf-8"?>
<ds:datastoreItem xmlns:ds="http://schemas.openxmlformats.org/officeDocument/2006/customXml" ds:itemID="{AD5BC30B-A8FB-4389-B40F-C069B6D2FAB9}">
  <ds:schemaRefs>
    <ds:schemaRef ds:uri="http://schemas.microsoft.com/office/2006/metadata/properties"/>
    <ds:schemaRef ds:uri="http://schemas.microsoft.com/office/infopath/2007/PartnerControls"/>
    <ds:schemaRef ds:uri="d5c732d2-f217-444a-91d8-37c5714ca695"/>
    <ds:schemaRef ds:uri="8f659357-f805-491c-ad0b-5621b2de6466"/>
  </ds:schemaRefs>
</ds:datastoreItem>
</file>

<file path=docProps/app.xml><?xml version="1.0" encoding="utf-8"?>
<Properties xmlns="http://schemas.openxmlformats.org/officeDocument/2006/extended-properties" xmlns:vt="http://schemas.openxmlformats.org/officeDocument/2006/docPropsVTypes">
  <Template>{33057687-8793-EB47-A5E0-08E93C53D0F2}tf10001071</Template>
  <TotalTime>4171</TotalTime>
  <Words>1038</Words>
  <Application>Microsoft Office PowerPoint</Application>
  <PresentationFormat>Widescreen</PresentationFormat>
  <Paragraphs>127</Paragraphs>
  <Slides>21</Slides>
  <Notes>9</Notes>
  <HiddenSlides>0</HiddenSlides>
  <MMClips>4</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Calibri</vt:lpstr>
      <vt:lpstr>Century Gothic</vt:lpstr>
      <vt:lpstr>Futura Medium</vt: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Michael Beards</cp:lastModifiedBy>
  <cp:revision>402</cp:revision>
  <cp:lastPrinted>2018-05-27T06:54:10Z</cp:lastPrinted>
  <dcterms:created xsi:type="dcterms:W3CDTF">2018-03-29T05:56:09Z</dcterms:created>
  <dcterms:modified xsi:type="dcterms:W3CDTF">2023-02-26T12:43:23Z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2237600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ies>
</file>